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9EC8B-4B9C-4367-A219-292FD623F53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2C6087A-BF11-403A-ACAE-F38B1B157637}">
      <dgm:prSet/>
      <dgm:spPr/>
      <dgm:t>
        <a:bodyPr/>
        <a:lstStyle/>
        <a:p>
          <a:r>
            <a:rPr lang="da-DK"/>
            <a:t>Tydelige retningslinjer for selvstudiet i Talentlms til kursisterne</a:t>
          </a:r>
          <a:endParaRPr lang="en-US"/>
        </a:p>
      </dgm:t>
    </dgm:pt>
    <dgm:pt modelId="{8F348C4C-3855-42FF-B5DE-9EC7FBE51D3C}" type="parTrans" cxnId="{77205091-9473-4C37-9905-40C9AF2A74F7}">
      <dgm:prSet/>
      <dgm:spPr/>
      <dgm:t>
        <a:bodyPr/>
        <a:lstStyle/>
        <a:p>
          <a:endParaRPr lang="en-US"/>
        </a:p>
      </dgm:t>
    </dgm:pt>
    <dgm:pt modelId="{EC47D4CF-48FB-46E3-AF95-A02B4B8A79B2}" type="sibTrans" cxnId="{77205091-9473-4C37-9905-40C9AF2A74F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F0BEBB8-9E98-456E-9896-258B6CCE8451}">
      <dgm:prSet/>
      <dgm:spPr/>
      <dgm:t>
        <a:bodyPr/>
        <a:lstStyle/>
        <a:p>
          <a:r>
            <a:rPr lang="da-DK"/>
            <a:t>Gennemgang af de praktiske opgaver – eksamen for kurset.</a:t>
          </a:r>
          <a:endParaRPr lang="en-US"/>
        </a:p>
      </dgm:t>
    </dgm:pt>
    <dgm:pt modelId="{02D70450-90E6-41FF-BE1E-9CDE5653A906}" type="parTrans" cxnId="{FBAEF6D6-33B1-47D4-9C63-F1F2A0886D84}">
      <dgm:prSet/>
      <dgm:spPr/>
      <dgm:t>
        <a:bodyPr/>
        <a:lstStyle/>
        <a:p>
          <a:endParaRPr lang="en-US"/>
        </a:p>
      </dgm:t>
    </dgm:pt>
    <dgm:pt modelId="{4C7F92CA-C56C-4009-A7DF-D6F7BEDE26DD}" type="sibTrans" cxnId="{FBAEF6D6-33B1-47D4-9C63-F1F2A0886D8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C760E1E-4C27-5A42-A1B4-2EF704046093}" type="pres">
      <dgm:prSet presAssocID="{2179EC8B-4B9C-4367-A219-292FD623F530}" presName="Name0" presStyleCnt="0">
        <dgm:presLayoutVars>
          <dgm:animLvl val="lvl"/>
          <dgm:resizeHandles val="exact"/>
        </dgm:presLayoutVars>
      </dgm:prSet>
      <dgm:spPr/>
    </dgm:pt>
    <dgm:pt modelId="{2C0D58BC-DD90-E14B-862F-F69B2866FBB6}" type="pres">
      <dgm:prSet presAssocID="{22C6087A-BF11-403A-ACAE-F38B1B157637}" presName="compositeNode" presStyleCnt="0">
        <dgm:presLayoutVars>
          <dgm:bulletEnabled val="1"/>
        </dgm:presLayoutVars>
      </dgm:prSet>
      <dgm:spPr/>
    </dgm:pt>
    <dgm:pt modelId="{D61854C5-C4C5-084D-926E-F7A4E141E62B}" type="pres">
      <dgm:prSet presAssocID="{22C6087A-BF11-403A-ACAE-F38B1B157637}" presName="bgRect" presStyleLbl="bgAccFollowNode1" presStyleIdx="0" presStyleCnt="2"/>
      <dgm:spPr/>
    </dgm:pt>
    <dgm:pt modelId="{7E73F6AD-0FF0-ED44-985B-47F89BEE1449}" type="pres">
      <dgm:prSet presAssocID="{EC47D4CF-48FB-46E3-AF95-A02B4B8A79B2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3594BD0E-0209-D146-80FF-1E385C9060EE}" type="pres">
      <dgm:prSet presAssocID="{22C6087A-BF11-403A-ACAE-F38B1B157637}" presName="bottomLine" presStyleLbl="alignNode1" presStyleIdx="1" presStyleCnt="4">
        <dgm:presLayoutVars/>
      </dgm:prSet>
      <dgm:spPr/>
    </dgm:pt>
    <dgm:pt modelId="{9A8E5760-967A-AC4A-8E1A-BF323C6C7F9E}" type="pres">
      <dgm:prSet presAssocID="{22C6087A-BF11-403A-ACAE-F38B1B157637}" presName="nodeText" presStyleLbl="bgAccFollowNode1" presStyleIdx="0" presStyleCnt="2">
        <dgm:presLayoutVars>
          <dgm:bulletEnabled val="1"/>
        </dgm:presLayoutVars>
      </dgm:prSet>
      <dgm:spPr/>
    </dgm:pt>
    <dgm:pt modelId="{34A3FAA9-9771-F540-9FC8-F36EC6C093E1}" type="pres">
      <dgm:prSet presAssocID="{EC47D4CF-48FB-46E3-AF95-A02B4B8A79B2}" presName="sibTrans" presStyleCnt="0"/>
      <dgm:spPr/>
    </dgm:pt>
    <dgm:pt modelId="{94546AEB-9F2D-6B4A-8D26-FFB086D35D80}" type="pres">
      <dgm:prSet presAssocID="{7F0BEBB8-9E98-456E-9896-258B6CCE8451}" presName="compositeNode" presStyleCnt="0">
        <dgm:presLayoutVars>
          <dgm:bulletEnabled val="1"/>
        </dgm:presLayoutVars>
      </dgm:prSet>
      <dgm:spPr/>
    </dgm:pt>
    <dgm:pt modelId="{506E0075-36F7-4A45-AF50-DB72AB74721B}" type="pres">
      <dgm:prSet presAssocID="{7F0BEBB8-9E98-456E-9896-258B6CCE8451}" presName="bgRect" presStyleLbl="bgAccFollowNode1" presStyleIdx="1" presStyleCnt="2"/>
      <dgm:spPr/>
    </dgm:pt>
    <dgm:pt modelId="{CB05FEBA-8416-4A4D-BAF4-16AD8DC642A2}" type="pres">
      <dgm:prSet presAssocID="{4C7F92CA-C56C-4009-A7DF-D6F7BEDE26DD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AF645ECA-8C94-BB4A-AFEF-BE1FCAC83796}" type="pres">
      <dgm:prSet presAssocID="{7F0BEBB8-9E98-456E-9896-258B6CCE8451}" presName="bottomLine" presStyleLbl="alignNode1" presStyleIdx="3" presStyleCnt="4">
        <dgm:presLayoutVars/>
      </dgm:prSet>
      <dgm:spPr/>
    </dgm:pt>
    <dgm:pt modelId="{E72E92A0-8E76-6540-AD31-ACC8829B1714}" type="pres">
      <dgm:prSet presAssocID="{7F0BEBB8-9E98-456E-9896-258B6CCE8451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93FD791D-35B0-874B-B37D-8F590187DA1D}" type="presOf" srcId="{4C7F92CA-C56C-4009-A7DF-D6F7BEDE26DD}" destId="{CB05FEBA-8416-4A4D-BAF4-16AD8DC642A2}" srcOrd="0" destOrd="0" presId="urn:microsoft.com/office/officeart/2016/7/layout/BasicLinearProcessNumbered"/>
    <dgm:cxn modelId="{A56DA957-6565-4A4E-8D7D-B13D8BD0E84E}" type="presOf" srcId="{2179EC8B-4B9C-4367-A219-292FD623F530}" destId="{8C760E1E-4C27-5A42-A1B4-2EF704046093}" srcOrd="0" destOrd="0" presId="urn:microsoft.com/office/officeart/2016/7/layout/BasicLinearProcessNumbered"/>
    <dgm:cxn modelId="{A4EBD78F-6521-6D40-AD79-827EFCFAF831}" type="presOf" srcId="{22C6087A-BF11-403A-ACAE-F38B1B157637}" destId="{9A8E5760-967A-AC4A-8E1A-BF323C6C7F9E}" srcOrd="1" destOrd="0" presId="urn:microsoft.com/office/officeart/2016/7/layout/BasicLinearProcessNumbered"/>
    <dgm:cxn modelId="{77205091-9473-4C37-9905-40C9AF2A74F7}" srcId="{2179EC8B-4B9C-4367-A219-292FD623F530}" destId="{22C6087A-BF11-403A-ACAE-F38B1B157637}" srcOrd="0" destOrd="0" parTransId="{8F348C4C-3855-42FF-B5DE-9EC7FBE51D3C}" sibTransId="{EC47D4CF-48FB-46E3-AF95-A02B4B8A79B2}"/>
    <dgm:cxn modelId="{20467E9A-C858-F64C-9CC8-EF2C09008410}" type="presOf" srcId="{7F0BEBB8-9E98-456E-9896-258B6CCE8451}" destId="{E72E92A0-8E76-6540-AD31-ACC8829B1714}" srcOrd="1" destOrd="0" presId="urn:microsoft.com/office/officeart/2016/7/layout/BasicLinearProcessNumbered"/>
    <dgm:cxn modelId="{F20288C5-7AFA-CD44-9192-ED34862A30D1}" type="presOf" srcId="{22C6087A-BF11-403A-ACAE-F38B1B157637}" destId="{D61854C5-C4C5-084D-926E-F7A4E141E62B}" srcOrd="0" destOrd="0" presId="urn:microsoft.com/office/officeart/2016/7/layout/BasicLinearProcessNumbered"/>
    <dgm:cxn modelId="{FBAEF6D6-33B1-47D4-9C63-F1F2A0886D84}" srcId="{2179EC8B-4B9C-4367-A219-292FD623F530}" destId="{7F0BEBB8-9E98-456E-9896-258B6CCE8451}" srcOrd="1" destOrd="0" parTransId="{02D70450-90E6-41FF-BE1E-9CDE5653A906}" sibTransId="{4C7F92CA-C56C-4009-A7DF-D6F7BEDE26DD}"/>
    <dgm:cxn modelId="{178836D9-57AE-CE4F-BE01-FAF0BD263BA7}" type="presOf" srcId="{7F0BEBB8-9E98-456E-9896-258B6CCE8451}" destId="{506E0075-36F7-4A45-AF50-DB72AB74721B}" srcOrd="0" destOrd="0" presId="urn:microsoft.com/office/officeart/2016/7/layout/BasicLinearProcessNumbered"/>
    <dgm:cxn modelId="{753EA8F1-E809-644D-A7CE-21ADE694110D}" type="presOf" srcId="{EC47D4CF-48FB-46E3-AF95-A02B4B8A79B2}" destId="{7E73F6AD-0FF0-ED44-985B-47F89BEE1449}" srcOrd="0" destOrd="0" presId="urn:microsoft.com/office/officeart/2016/7/layout/BasicLinearProcessNumbered"/>
    <dgm:cxn modelId="{A4FEB062-B5B8-7742-9501-CB2BBC36EC5C}" type="presParOf" srcId="{8C760E1E-4C27-5A42-A1B4-2EF704046093}" destId="{2C0D58BC-DD90-E14B-862F-F69B2866FBB6}" srcOrd="0" destOrd="0" presId="urn:microsoft.com/office/officeart/2016/7/layout/BasicLinearProcessNumbered"/>
    <dgm:cxn modelId="{AEBFAA7D-84A3-6D44-825A-9B30EA512707}" type="presParOf" srcId="{2C0D58BC-DD90-E14B-862F-F69B2866FBB6}" destId="{D61854C5-C4C5-084D-926E-F7A4E141E62B}" srcOrd="0" destOrd="0" presId="urn:microsoft.com/office/officeart/2016/7/layout/BasicLinearProcessNumbered"/>
    <dgm:cxn modelId="{FE8D557D-A095-A74B-A970-7B53617DA4A0}" type="presParOf" srcId="{2C0D58BC-DD90-E14B-862F-F69B2866FBB6}" destId="{7E73F6AD-0FF0-ED44-985B-47F89BEE1449}" srcOrd="1" destOrd="0" presId="urn:microsoft.com/office/officeart/2016/7/layout/BasicLinearProcessNumbered"/>
    <dgm:cxn modelId="{FFB1A63D-A0FB-E94E-890E-B90AD0805F99}" type="presParOf" srcId="{2C0D58BC-DD90-E14B-862F-F69B2866FBB6}" destId="{3594BD0E-0209-D146-80FF-1E385C9060EE}" srcOrd="2" destOrd="0" presId="urn:microsoft.com/office/officeart/2016/7/layout/BasicLinearProcessNumbered"/>
    <dgm:cxn modelId="{09CFDFE0-F693-C94D-88A7-1981719A5018}" type="presParOf" srcId="{2C0D58BC-DD90-E14B-862F-F69B2866FBB6}" destId="{9A8E5760-967A-AC4A-8E1A-BF323C6C7F9E}" srcOrd="3" destOrd="0" presId="urn:microsoft.com/office/officeart/2016/7/layout/BasicLinearProcessNumbered"/>
    <dgm:cxn modelId="{70099C1B-EC2D-7C4C-B469-AAB5343507B7}" type="presParOf" srcId="{8C760E1E-4C27-5A42-A1B4-2EF704046093}" destId="{34A3FAA9-9771-F540-9FC8-F36EC6C093E1}" srcOrd="1" destOrd="0" presId="urn:microsoft.com/office/officeart/2016/7/layout/BasicLinearProcessNumbered"/>
    <dgm:cxn modelId="{7A91D3D7-4488-044B-B2C2-A3D5CF6890E1}" type="presParOf" srcId="{8C760E1E-4C27-5A42-A1B4-2EF704046093}" destId="{94546AEB-9F2D-6B4A-8D26-FFB086D35D80}" srcOrd="2" destOrd="0" presId="urn:microsoft.com/office/officeart/2016/7/layout/BasicLinearProcessNumbered"/>
    <dgm:cxn modelId="{13E4EFC0-C9CD-A744-A5C5-BBDB550BF2B5}" type="presParOf" srcId="{94546AEB-9F2D-6B4A-8D26-FFB086D35D80}" destId="{506E0075-36F7-4A45-AF50-DB72AB74721B}" srcOrd="0" destOrd="0" presId="urn:microsoft.com/office/officeart/2016/7/layout/BasicLinearProcessNumbered"/>
    <dgm:cxn modelId="{F7D22687-FE8F-C546-B235-B4D4C17F886D}" type="presParOf" srcId="{94546AEB-9F2D-6B4A-8D26-FFB086D35D80}" destId="{CB05FEBA-8416-4A4D-BAF4-16AD8DC642A2}" srcOrd="1" destOrd="0" presId="urn:microsoft.com/office/officeart/2016/7/layout/BasicLinearProcessNumbered"/>
    <dgm:cxn modelId="{6B2066C5-E51D-6A42-BE9F-87A7CD7DB14A}" type="presParOf" srcId="{94546AEB-9F2D-6B4A-8D26-FFB086D35D80}" destId="{AF645ECA-8C94-BB4A-AFEF-BE1FCAC83796}" srcOrd="2" destOrd="0" presId="urn:microsoft.com/office/officeart/2016/7/layout/BasicLinearProcessNumbered"/>
    <dgm:cxn modelId="{9F6FEA78-2883-9747-B41A-F740B60597E6}" type="presParOf" srcId="{94546AEB-9F2D-6B4A-8D26-FFB086D35D80}" destId="{E72E92A0-8E76-6540-AD31-ACC8829B171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854C5-C4C5-084D-926E-F7A4E141E62B}">
      <dsp:nvSpPr>
        <dsp:cNvPr id="0" name=""/>
        <dsp:cNvSpPr/>
      </dsp:nvSpPr>
      <dsp:spPr>
        <a:xfrm>
          <a:off x="1282" y="0"/>
          <a:ext cx="5001852" cy="387694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9964" tIns="330200" rIns="38996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600" kern="1200"/>
            <a:t>Tydelige retningslinjer for selvstudiet i Talentlms til kursisterne</a:t>
          </a:r>
          <a:endParaRPr lang="en-US" sz="2600" kern="1200"/>
        </a:p>
      </dsp:txBody>
      <dsp:txXfrm>
        <a:off x="1282" y="1473240"/>
        <a:ext cx="5001852" cy="2326168"/>
      </dsp:txXfrm>
    </dsp:sp>
    <dsp:sp modelId="{7E73F6AD-0FF0-ED44-985B-47F89BEE1449}">
      <dsp:nvSpPr>
        <dsp:cNvPr id="0" name=""/>
        <dsp:cNvSpPr/>
      </dsp:nvSpPr>
      <dsp:spPr>
        <a:xfrm>
          <a:off x="1920666" y="387694"/>
          <a:ext cx="1163084" cy="11630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9" tIns="12700" rIns="9067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090996" y="558024"/>
        <a:ext cx="822424" cy="822424"/>
      </dsp:txXfrm>
    </dsp:sp>
    <dsp:sp modelId="{3594BD0E-0209-D146-80FF-1E385C9060EE}">
      <dsp:nvSpPr>
        <dsp:cNvPr id="0" name=""/>
        <dsp:cNvSpPr/>
      </dsp:nvSpPr>
      <dsp:spPr>
        <a:xfrm>
          <a:off x="1282" y="3876876"/>
          <a:ext cx="5001852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E0075-36F7-4A45-AF50-DB72AB74721B}">
      <dsp:nvSpPr>
        <dsp:cNvPr id="0" name=""/>
        <dsp:cNvSpPr/>
      </dsp:nvSpPr>
      <dsp:spPr>
        <a:xfrm>
          <a:off x="5503320" y="0"/>
          <a:ext cx="5001852" cy="387694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9964" tIns="330200" rIns="38996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600" kern="1200"/>
            <a:t>Gennemgang af de praktiske opgaver – eksamen for kurset.</a:t>
          </a:r>
          <a:endParaRPr lang="en-US" sz="2600" kern="1200"/>
        </a:p>
      </dsp:txBody>
      <dsp:txXfrm>
        <a:off x="5503320" y="1473240"/>
        <a:ext cx="5001852" cy="2326168"/>
      </dsp:txXfrm>
    </dsp:sp>
    <dsp:sp modelId="{CB05FEBA-8416-4A4D-BAF4-16AD8DC642A2}">
      <dsp:nvSpPr>
        <dsp:cNvPr id="0" name=""/>
        <dsp:cNvSpPr/>
      </dsp:nvSpPr>
      <dsp:spPr>
        <a:xfrm>
          <a:off x="7422704" y="387694"/>
          <a:ext cx="1163084" cy="11630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9" tIns="12700" rIns="9067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7593034" y="558024"/>
        <a:ext cx="822424" cy="822424"/>
      </dsp:txXfrm>
    </dsp:sp>
    <dsp:sp modelId="{AF645ECA-8C94-BB4A-AFEF-BE1FCAC83796}">
      <dsp:nvSpPr>
        <dsp:cNvPr id="0" name=""/>
        <dsp:cNvSpPr/>
      </dsp:nvSpPr>
      <dsp:spPr>
        <a:xfrm>
          <a:off x="5503320" y="3876876"/>
          <a:ext cx="5001852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11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1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9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5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5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7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2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A0DA8C29-D2F5-4D52-BB36-29968A5D7E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77" b="4453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F20E0-F9DB-D34D-9DBF-A98C7DCD6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da-DK" sz="2600" dirty="0" err="1"/>
              <a:t>Talentlms</a:t>
            </a:r>
            <a:endParaRPr lang="da-DK" sz="26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FF5F2FE-8D7B-D248-A38D-66C471D94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734" y="4909984"/>
            <a:ext cx="2228641" cy="1185353"/>
          </a:xfrm>
        </p:spPr>
        <p:txBody>
          <a:bodyPr anchor="ctr">
            <a:normAutofit/>
          </a:bodyPr>
          <a:lstStyle/>
          <a:p>
            <a:r>
              <a:rPr lang="da-DK" sz="1700" dirty="0"/>
              <a:t>Arbejdsdeling og arbejdsgang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1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09968E-1E04-614C-9550-191968D3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da-DK" sz="4800"/>
              <a:t>Introduktionsdagen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FDCD4516-641A-4F41-9988-49562F53C0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990521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77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1CACA-AADF-8A4F-AFD1-C2D82BCD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Undervisere og feedback på de praktiske opgaver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782BBF5-8A46-3D47-9F9A-7D436705B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dirty="0"/>
              <a:t>Rettelse af praktiske opgaver i </a:t>
            </a:r>
            <a:r>
              <a:rPr lang="da-DK" dirty="0" err="1"/>
              <a:t>Talentlms</a:t>
            </a:r>
            <a:r>
              <a:rPr lang="da-DK" dirty="0"/>
              <a:t>: Mikael og Christian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Fredag er fast rette dag af opgaverne. Man sender liste med navne og </a:t>
            </a:r>
            <a:r>
              <a:rPr lang="da-DK" dirty="0" err="1"/>
              <a:t>emails</a:t>
            </a:r>
            <a:r>
              <a:rPr lang="da-DK" dirty="0"/>
              <a:t> over de kursister der have kursusbevis til Kathrine.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Undervisere skal tjekke, at der er to praktiske opgaver som skal afleveres i modul 9 i 2021 udgaven.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7 dages frist for besvarelse af opgaverne.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Feedback foregår via </a:t>
            </a:r>
            <a:r>
              <a:rPr lang="da-DK" dirty="0" err="1"/>
              <a:t>email</a:t>
            </a:r>
            <a:r>
              <a:rPr lang="da-DK" dirty="0"/>
              <a:t> og ikke i </a:t>
            </a:r>
            <a:r>
              <a:rPr lang="da-DK" dirty="0" err="1"/>
              <a:t>Talentlms</a:t>
            </a:r>
            <a:r>
              <a:rPr lang="da-DK" dirty="0"/>
              <a:t>. Kursisten skal slettes når feedback er sendt.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Feedback: Der skal være feedback på begge praktiske opgaver evt. brug svarskabelon og de skal vurderes ud fra vurderingssystem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Kathrine kan komme med påmindelser til undervisere om at rette opgaver.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8317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C3049C-9915-004C-8EBA-E3BD762EA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da-DK" sz="4800"/>
              <a:t>Vurderingssystem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B5DF9183-FBA7-3747-80B8-E96F9FDF0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808331"/>
              </p:ext>
            </p:extLst>
          </p:nvPr>
        </p:nvGraphicFramePr>
        <p:xfrm>
          <a:off x="838200" y="2615693"/>
          <a:ext cx="10506457" cy="3236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8078">
                  <a:extLst>
                    <a:ext uri="{9D8B030D-6E8A-4147-A177-3AD203B41FA5}">
                      <a16:colId xmlns:a16="http://schemas.microsoft.com/office/drawing/2014/main" val="2014786349"/>
                    </a:ext>
                  </a:extLst>
                </a:gridCol>
                <a:gridCol w="1546839">
                  <a:extLst>
                    <a:ext uri="{9D8B030D-6E8A-4147-A177-3AD203B41FA5}">
                      <a16:colId xmlns:a16="http://schemas.microsoft.com/office/drawing/2014/main" val="2092246988"/>
                    </a:ext>
                  </a:extLst>
                </a:gridCol>
                <a:gridCol w="3729373">
                  <a:extLst>
                    <a:ext uri="{9D8B030D-6E8A-4147-A177-3AD203B41FA5}">
                      <a16:colId xmlns:a16="http://schemas.microsoft.com/office/drawing/2014/main" val="2314082712"/>
                    </a:ext>
                  </a:extLst>
                </a:gridCol>
                <a:gridCol w="531292">
                  <a:extLst>
                    <a:ext uri="{9D8B030D-6E8A-4147-A177-3AD203B41FA5}">
                      <a16:colId xmlns:a16="http://schemas.microsoft.com/office/drawing/2014/main" val="1669121791"/>
                    </a:ext>
                  </a:extLst>
                </a:gridCol>
                <a:gridCol w="4010875">
                  <a:extLst>
                    <a:ext uri="{9D8B030D-6E8A-4147-A177-3AD203B41FA5}">
                      <a16:colId xmlns:a16="http://schemas.microsoft.com/office/drawing/2014/main" val="2168620050"/>
                    </a:ext>
                  </a:extLst>
                </a:gridCol>
              </a:tblGrid>
              <a:tr h="21208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Karakter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Betegnelse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Beskrivelse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ECTS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07167635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12 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fremragende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demonstrerer udtømmende opfyldelse af fagets mål, med ingen eller få uvæsentlige mangler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A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Bestået alle 6 punkter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4148648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10 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fortrinlige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demonstrerer omfattende opfyldelse af fagets mål, med nogle mindre væsentlige mangler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Bestået alle 6 punkter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97005831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7 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gode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demonstrerer opfyldelse af fagets mål, med en del mangler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C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Bestået alle 6 punkter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6336890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4 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jævne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demonstrerer en mindre grad af opfyldelse af fagets mål, med adskillige væsentlige mangler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Bestået alle 6 punkter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4256946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02 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tilstrækkelige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demonstrerer den minimalt acceptable grad af opfyldelse af fagets mål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E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Bestået alle 6 punkter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64528742"/>
                  </a:ext>
                </a:extLst>
              </a:tr>
              <a:tr h="383129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00 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utilstrækkelige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der ikke demonstrerer en acceptabel grad af opfyldelse af fagets mål.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Fx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Mindre end 2400 tegn </a:t>
                      </a:r>
                      <a:endParaRPr lang="da-DK" sz="1500">
                        <a:effectLst/>
                      </a:endParaRPr>
                    </a:p>
                    <a:p>
                      <a:pPr fontAlgn="base"/>
                      <a:r>
                        <a:rPr lang="da-DK" sz="1100">
                          <a:effectLst/>
                        </a:rPr>
                        <a:t>Ikke opfyldt de 6 punkter.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7267446"/>
                  </a:ext>
                </a:extLst>
              </a:tr>
              <a:tr h="725208"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-3 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Den ringe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Karakteren -3 gives for den helt uacceptable præstation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>
                          <a:effectLst/>
                        </a:rPr>
                        <a:t>F </a:t>
                      </a:r>
                      <a:endParaRPr lang="da-DK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da-DK" sz="1100" dirty="0">
                          <a:effectLst/>
                        </a:rPr>
                        <a:t>Opgaven omhandler ikke arbejdsmiljø. Opgaven fylder mindre end 2400 tegn </a:t>
                      </a:r>
                      <a:endParaRPr lang="da-DK" sz="1500" dirty="0">
                        <a:effectLst/>
                      </a:endParaRPr>
                    </a:p>
                    <a:p>
                      <a:pPr fontAlgn="base"/>
                      <a:r>
                        <a:rPr lang="da-DK" sz="1100" dirty="0">
                          <a:effectLst/>
                        </a:rPr>
                        <a:t>Andet tekstmateriale (fx APV, medarbejderhåndbog </a:t>
                      </a:r>
                      <a:r>
                        <a:rPr lang="da-DK" sz="1100" dirty="0" err="1">
                          <a:effectLst/>
                        </a:rPr>
                        <a:t>m.m</a:t>
                      </a:r>
                      <a:r>
                        <a:rPr lang="da-DK" sz="1100" dirty="0">
                          <a:effectLst/>
                        </a:rPr>
                        <a:t> kan kun accepteres som bilag) </a:t>
                      </a:r>
                      <a:endParaRPr lang="da-DK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134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9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CB77B-EF7E-CB44-B181-8096924DA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Kommunikation med kursister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B15392-8B58-B54C-8F4E-0BF625052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Besked-indbakke i </a:t>
            </a:r>
            <a:r>
              <a:rPr lang="da-DK" dirty="0" err="1"/>
              <a:t>Talentlms</a:t>
            </a:r>
            <a:r>
              <a:rPr lang="da-DK" dirty="0"/>
              <a:t> Kathrine besvarer beskeder i indbakken. </a:t>
            </a:r>
          </a:p>
          <a:p>
            <a:r>
              <a:rPr lang="da-DK" dirty="0"/>
              <a:t>Underviserne telefonnummer står i </a:t>
            </a:r>
            <a:r>
              <a:rPr lang="da-DK" dirty="0" err="1"/>
              <a:t>Talentlms</a:t>
            </a:r>
            <a:r>
              <a:rPr lang="da-DK" dirty="0"/>
              <a:t> og kursister har mulighed for at kontakte dem fredag: kl. 8-16</a:t>
            </a:r>
          </a:p>
        </p:txBody>
      </p:sp>
    </p:spTree>
    <p:extLst>
      <p:ext uri="{BB962C8B-B14F-4D97-AF65-F5344CB8AC3E}">
        <p14:creationId xmlns:p14="http://schemas.microsoft.com/office/powerpoint/2010/main" val="394678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5BAD1-E433-F841-9291-7A99ECC8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Klagesager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28012BD-57CE-3948-88EB-4E8014D12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Klagesager: omhandler ofte svartid eller manglende feedback på en af de praktiske opgaver.</a:t>
            </a:r>
          </a:p>
          <a:p>
            <a:r>
              <a:rPr lang="da-DK" dirty="0"/>
              <a:t>Kathrine og Tine behandler klagesager – videresendes for fremtiden til relevant underviser.</a:t>
            </a:r>
          </a:p>
        </p:txBody>
      </p:sp>
    </p:spTree>
    <p:extLst>
      <p:ext uri="{BB962C8B-B14F-4D97-AF65-F5344CB8AC3E}">
        <p14:creationId xmlns:p14="http://schemas.microsoft.com/office/powerpoint/2010/main" val="310756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94541-820C-F24A-9FD1-B8492F59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Online suppleringskurser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5BD4CE4-133D-BF4A-88C6-3429E032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Hvordan gør vi? Praktiske </a:t>
            </a:r>
            <a:r>
              <a:rPr lang="da-DK" dirty="0"/>
              <a:t>opgaver eller test</a:t>
            </a:r>
            <a:r>
              <a:rPr lang="da-DK"/>
              <a:t>?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309203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43041"/>
      </a:dk2>
      <a:lt2>
        <a:srgbClr val="E7E2E8"/>
      </a:lt2>
      <a:accent1>
        <a:srgbClr val="6DAF5B"/>
      </a:accent1>
      <a:accent2>
        <a:srgbClr val="51B365"/>
      </a:accent2>
      <a:accent3>
        <a:srgbClr val="5BAF8F"/>
      </a:accent3>
      <a:accent4>
        <a:srgbClr val="51AFB2"/>
      </a:accent4>
      <a:accent5>
        <a:srgbClr val="6BA7D9"/>
      </a:accent5>
      <a:accent6>
        <a:srgbClr val="6271D7"/>
      </a:accent6>
      <a:hlink>
        <a:srgbClr val="A069A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398</Words>
  <Application>Microsoft Macintosh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Times New Roman</vt:lpstr>
      <vt:lpstr>AccentBoxVTI</vt:lpstr>
      <vt:lpstr>Talentlms</vt:lpstr>
      <vt:lpstr>Introduktionsdagen</vt:lpstr>
      <vt:lpstr>Undervisere og feedback på de praktiske opgaver</vt:lpstr>
      <vt:lpstr>Vurderingssystem</vt:lpstr>
      <vt:lpstr>Kommunikation med kursister</vt:lpstr>
      <vt:lpstr>Klagesager</vt:lpstr>
      <vt:lpstr>Online suppleringskurser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Talentlms</dc:title>
  <dc:creator>Tine Bang Ploug</dc:creator>
  <cp:lastModifiedBy>Tine Bang Ploug</cp:lastModifiedBy>
  <cp:revision>1</cp:revision>
  <dcterms:created xsi:type="dcterms:W3CDTF">2021-02-05T08:50:06Z</dcterms:created>
  <dcterms:modified xsi:type="dcterms:W3CDTF">2021-02-05T08:59:06Z</dcterms:modified>
</cp:coreProperties>
</file>